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510" r:id="rId8"/>
    <p:sldId id="381" r:id="rId9"/>
    <p:sldId id="482" r:id="rId10"/>
    <p:sldId id="511" r:id="rId11"/>
    <p:sldId id="497" r:id="rId12"/>
    <p:sldId id="315" r:id="rId13"/>
    <p:sldId id="486" r:id="rId14"/>
    <p:sldId id="383" r:id="rId15"/>
    <p:sldId id="418" r:id="rId16"/>
    <p:sldId id="419" r:id="rId17"/>
    <p:sldId id="420" r:id="rId18"/>
    <p:sldId id="423" r:id="rId19"/>
    <p:sldId id="460" r:id="rId20"/>
    <p:sldId id="316" r:id="rId21"/>
    <p:sldId id="461" r:id="rId22"/>
    <p:sldId id="280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159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jpe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495800"/>
            <a:ext cx="30175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叮当老师的微信</a:t>
            </a:r>
            <a:endParaRPr lang="zh-CN" altLang="en-US"/>
          </a:p>
          <a:p>
            <a:pPr algn="l"/>
            <a:r>
              <a:rPr lang="zh-CN" altLang="en-US"/>
              <a:t>叮当老师的</a:t>
            </a:r>
            <a:r>
              <a:rPr lang="en-US" altLang="zh-CN"/>
              <a:t>QQ</a:t>
            </a:r>
            <a:r>
              <a:rPr lang="zh-CN" altLang="en-US"/>
              <a:t>：</a:t>
            </a:r>
            <a:r>
              <a:rPr lang="en-US" altLang="zh-CN"/>
              <a:t>1979846055</a:t>
            </a:r>
            <a:endParaRPr lang="en-US" altLang="zh-CN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1270" y="1931670"/>
            <a:ext cx="2423160" cy="2423160"/>
          </a:xfrm>
          <a:prstGeom prst="rect">
            <a:avLst/>
          </a:prstGeom>
        </p:spPr>
      </p:pic>
      <p:pic>
        <p:nvPicPr>
          <p:cNvPr id="6" name="图片 5" descr="炎炎夏日，码牛送清凉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360" y="829945"/>
            <a:ext cx="4005580" cy="579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26260"/>
            <a:ext cx="74269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Jetpack</a:t>
            </a:r>
            <a:r>
              <a:rPr 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之后你还没有解锁</a:t>
            </a:r>
            <a:r>
              <a:rPr lang="en-US" alt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来，一节课带你解锁并且运用到项目中</a:t>
            </a:r>
            <a:endParaRPr lang="zh-CN" altLang="en-US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24298" y="4619626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19" name="图片 18" descr="瑶瑶老师微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5718" y="2990216"/>
            <a:ext cx="1729105" cy="1539240"/>
          </a:xfrm>
          <a:prstGeom prst="rect">
            <a:avLst/>
          </a:prstGeom>
        </p:spPr>
      </p:pic>
      <p:pic>
        <p:nvPicPr>
          <p:cNvPr id="20" name="图片 19" descr="叮当老师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4328" y="2923541"/>
            <a:ext cx="1672590" cy="167259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21093" y="4619626"/>
            <a:ext cx="22365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 dirty="0"/>
              <a:t>咨询课程加瑶瑶老师微信</a:t>
            </a:r>
            <a:endParaRPr lang="en-US" altLang="zh-CN" sz="1400" b="1" dirty="0"/>
          </a:p>
          <a:p>
            <a:r>
              <a:rPr lang="zh-CN" altLang="en-US" sz="1400" dirty="0"/>
              <a:t>瑶瑶老师</a:t>
            </a:r>
            <a:r>
              <a:rPr lang="en-US" altLang="zh-CN" sz="1400" dirty="0"/>
              <a:t>QQ</a:t>
            </a:r>
            <a:r>
              <a:rPr lang="zh-CN" altLang="en-US" sz="1400" dirty="0"/>
              <a:t>：1298199564</a:t>
            </a:r>
            <a:endParaRPr lang="zh-CN" altLang="en-US" sz="1400" dirty="0"/>
          </a:p>
          <a:p>
            <a:endParaRPr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4742815" cy="678574"/>
            <a:chOff x="1878908" y="2616819"/>
            <a:chExt cx="474281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39884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LiveData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到底是什么</a:t>
              </a:r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5939790" cy="678574"/>
            <a:chOff x="1878908" y="4239809"/>
            <a:chExt cx="59397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1854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组件通信中的粘性事件该怎么解决？</a:t>
              </a:r>
              <a:endParaRPr lang="zh-CN" altLang="en-US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6182360" cy="678574"/>
            <a:chOff x="7196185" y="2616819"/>
            <a:chExt cx="618236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5427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LiveData</a:t>
              </a:r>
              <a:r>
                <a:rPr lang="zh-CN" altLang="en-US" sz="24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用来做组件通信该如何封装？</a:t>
              </a:r>
              <a:endPara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5939155" cy="678574"/>
            <a:chOff x="7196185" y="4239809"/>
            <a:chExt cx="5939155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51847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封装一个完美无侧漏的组件通信框架</a:t>
              </a:r>
              <a:endParaRPr lang="zh-CN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222989" y="261476"/>
            <a:ext cx="37649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中的组件通信前世今生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1415415"/>
            <a:ext cx="1026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Intent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1942465" y="2144395"/>
            <a:ext cx="12960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Interface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1945005" y="3589655"/>
            <a:ext cx="138620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Broadcast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948815" y="2862580"/>
            <a:ext cx="8947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AIDL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954530" y="4358640"/>
            <a:ext cx="12065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Handler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954530" y="5115560"/>
            <a:ext cx="41605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第三方框架例如：</a:t>
            </a:r>
            <a:r>
              <a:rPr lang="en-US" altLang="zh-CN"/>
              <a:t>EventBus</a:t>
            </a:r>
            <a:r>
              <a:rPr lang="zh-CN" altLang="en-US"/>
              <a:t>，</a:t>
            </a:r>
            <a:r>
              <a:rPr lang="en-US" altLang="zh-CN"/>
              <a:t>RxBus</a:t>
            </a:r>
            <a:r>
              <a:rPr lang="zh-CN" altLang="en-US"/>
              <a:t>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到底是什么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1734820"/>
            <a:ext cx="5199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LiveData是一个数据持有类，它能持有一个对像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42465" y="2463800"/>
            <a:ext cx="32118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数据可以被多个观察者订阅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45005" y="3909060"/>
            <a:ext cx="2754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能够用来进行组件通信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181985"/>
            <a:ext cx="2983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能够感知组件的生命周期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79295" y="4633595"/>
            <a:ext cx="2532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官方</a:t>
            </a:r>
            <a:r>
              <a:rPr lang="en-US" altLang="zh-CN"/>
              <a:t>Jetpack</a:t>
            </a:r>
            <a:r>
              <a:rPr lang="zh-CN" altLang="en-US"/>
              <a:t>组件之一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99239" y="261476"/>
            <a:ext cx="2812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为什么需要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294765" y="1461135"/>
            <a:ext cx="3404235" cy="5016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41755" y="1527810"/>
            <a:ext cx="3552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</a:rPr>
              <a:t>LiveData</a:t>
            </a:r>
            <a:r>
              <a:rPr lang="zh-CN" altLang="en-US" b="1">
                <a:solidFill>
                  <a:schemeClr val="bg1"/>
                </a:solidFill>
              </a:rPr>
              <a:t>具备独特的观察者模式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97305" y="3178810"/>
            <a:ext cx="2640965" cy="5016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66545" y="3253740"/>
            <a:ext cx="16897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b="1">
                <a:solidFill>
                  <a:schemeClr val="bg1"/>
                </a:solidFill>
              </a:rPr>
              <a:t>LiveData</a:t>
            </a:r>
            <a:r>
              <a:rPr lang="zh-CN" altLang="en-US" b="1">
                <a:solidFill>
                  <a:schemeClr val="bg1"/>
                </a:solidFill>
              </a:rPr>
              <a:t>的优点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66215" y="2052955"/>
            <a:ext cx="89668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/>
              <a:t>         LiveData采用了观察者模式有关，LiveData</a:t>
            </a:r>
            <a:r>
              <a:rPr lang="zh-CN" altLang="en-US"/>
              <a:t>持有的数据</a:t>
            </a:r>
            <a:r>
              <a:rPr lang="en-US" altLang="zh-CN"/>
              <a:t>是被观察者，当数据有变化时会</a:t>
            </a:r>
            <a:r>
              <a:rPr lang="zh-CN" altLang="en-US"/>
              <a:t>回调</a:t>
            </a:r>
            <a:r>
              <a:rPr lang="en-US" altLang="zh-CN"/>
              <a:t>观察者</a:t>
            </a: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492250" y="3900805"/>
            <a:ext cx="79381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l"/>
            </a:pPr>
            <a:r>
              <a:rPr lang="zh-CN" altLang="en-US">
                <a:sym typeface="+mn-ea"/>
              </a:rPr>
              <a:t>减少内存泄漏；</a:t>
            </a:r>
            <a:endParaRPr lang="zh-CN" altLang="en-US"/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l"/>
            </a:pPr>
            <a:r>
              <a:rPr lang="zh-CN" altLang="en-US">
                <a:sym typeface="+mn-ea"/>
              </a:rPr>
              <a:t>当Activity停止时不会引起崩溃；</a:t>
            </a:r>
            <a:endParaRPr lang="zh-CN" altLang="en-US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l"/>
            </a:pPr>
            <a:r>
              <a:rPr lang="zh-CN" altLang="en-US">
                <a:sym typeface="+mn-ea"/>
              </a:rPr>
              <a:t>组件和数据相关的内容能实时更新；</a:t>
            </a:r>
            <a:endParaRPr lang="zh-CN" altLang="en-US"/>
          </a:p>
          <a:p>
            <a:pPr indent="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None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953239" y="261476"/>
            <a:ext cx="2304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与观察者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0630" y="2564765"/>
            <a:ext cx="1712595" cy="61531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85745" y="2687955"/>
            <a:ext cx="11423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Object obj</a:t>
            </a:r>
            <a:endParaRPr lang="en-US" altLang="zh-CN"/>
          </a:p>
        </p:txBody>
      </p:sp>
      <p:sp>
        <p:nvSpPr>
          <p:cNvPr id="16" name="矩形 15"/>
          <p:cNvSpPr/>
          <p:nvPr/>
        </p:nvSpPr>
        <p:spPr>
          <a:xfrm>
            <a:off x="6826250" y="1325880"/>
            <a:ext cx="2249805" cy="6400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974205" y="1461770"/>
            <a:ext cx="1954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Observer  observer</a:t>
            </a:r>
            <a:endParaRPr lang="en-US" altLang="zh-CN"/>
          </a:p>
        </p:txBody>
      </p:sp>
      <p:sp>
        <p:nvSpPr>
          <p:cNvPr id="27" name="矩形 26"/>
          <p:cNvSpPr/>
          <p:nvPr/>
        </p:nvSpPr>
        <p:spPr>
          <a:xfrm>
            <a:off x="6826885" y="2540000"/>
            <a:ext cx="2249805" cy="6400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974840" y="2675890"/>
            <a:ext cx="1954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Observer  observer</a:t>
            </a:r>
            <a:endParaRPr lang="en-US" altLang="zh-CN"/>
          </a:p>
        </p:txBody>
      </p:sp>
      <p:sp>
        <p:nvSpPr>
          <p:cNvPr id="29" name="矩形 28"/>
          <p:cNvSpPr/>
          <p:nvPr/>
        </p:nvSpPr>
        <p:spPr>
          <a:xfrm>
            <a:off x="6827520" y="3757295"/>
            <a:ext cx="2249805" cy="6400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975475" y="3893185"/>
            <a:ext cx="1954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Observer  observer</a:t>
            </a:r>
            <a:endParaRPr lang="en-US" altLang="zh-CN"/>
          </a:p>
        </p:txBody>
      </p:sp>
      <p:sp>
        <p:nvSpPr>
          <p:cNvPr id="36" name="矩形 35"/>
          <p:cNvSpPr/>
          <p:nvPr/>
        </p:nvSpPr>
        <p:spPr>
          <a:xfrm>
            <a:off x="6828155" y="4925695"/>
            <a:ext cx="2249805" cy="6400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976110" y="5061585"/>
            <a:ext cx="1954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Observer  observer</a:t>
            </a:r>
            <a:endParaRPr lang="en-US" altLang="zh-CN"/>
          </a:p>
        </p:txBody>
      </p:sp>
      <p:sp>
        <p:nvSpPr>
          <p:cNvPr id="39" name="文本框 38"/>
          <p:cNvSpPr txBox="1"/>
          <p:nvPr/>
        </p:nvSpPr>
        <p:spPr>
          <a:xfrm>
            <a:off x="7688580" y="5670550"/>
            <a:ext cx="5295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......</a:t>
            </a:r>
            <a:endParaRPr lang="en-US" altLang="zh-CN"/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4383405" y="1710055"/>
            <a:ext cx="2219960" cy="100076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H="1">
            <a:off x="4383405" y="2887345"/>
            <a:ext cx="2312670" cy="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 flipV="1">
            <a:off x="4434205" y="3081020"/>
            <a:ext cx="2287270" cy="108458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 flipH="1" flipV="1">
            <a:off x="4341495" y="3291205"/>
            <a:ext cx="2354580" cy="1958975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693670" y="338899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持有的数据</a:t>
            </a:r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7404735" y="613600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观察者们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572239" y="261476"/>
            <a:ext cx="3066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LiveData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应该怎样封装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92885" y="1466850"/>
            <a:ext cx="9436100" cy="77533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430" y="160147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51685" y="167830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660140" y="159893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22395" y="167576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5497830" y="159639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60085" y="167322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7287260" y="159385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49515" y="167068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11026775" y="160401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rgbClr val="00B0F0"/>
                </a:solidFill>
              </a:rPr>
              <a:t>...</a:t>
            </a:r>
            <a:endParaRPr lang="en-US" altLang="zh-CN">
              <a:solidFill>
                <a:srgbClr val="00B0F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15755" y="159131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478010" y="166814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18" name="矩形 17"/>
          <p:cNvSpPr/>
          <p:nvPr/>
        </p:nvSpPr>
        <p:spPr>
          <a:xfrm>
            <a:off x="4289425" y="3155950"/>
            <a:ext cx="3632200" cy="297116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02960" y="3273425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65215" y="3350260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1" name="矩形 20"/>
          <p:cNvSpPr/>
          <p:nvPr/>
        </p:nvSpPr>
        <p:spPr>
          <a:xfrm>
            <a:off x="5902960" y="400558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165215" y="408241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3" name="矩形 22"/>
          <p:cNvSpPr/>
          <p:nvPr/>
        </p:nvSpPr>
        <p:spPr>
          <a:xfrm>
            <a:off x="5902960" y="4754880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165215" y="4831715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25" name="矩形 24"/>
          <p:cNvSpPr/>
          <p:nvPr/>
        </p:nvSpPr>
        <p:spPr>
          <a:xfrm>
            <a:off x="5902960" y="5452745"/>
            <a:ext cx="1582420" cy="51689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165215" y="5529580"/>
            <a:ext cx="12033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LiveData&lt;&gt;</a:t>
            </a:r>
            <a:endParaRPr lang="en-US" altLang="zh-CN"/>
          </a:p>
        </p:txBody>
      </p:sp>
      <p:sp>
        <p:nvSpPr>
          <p:cNvPr id="30" name="文本框 29"/>
          <p:cNvSpPr txBox="1"/>
          <p:nvPr/>
        </p:nvSpPr>
        <p:spPr>
          <a:xfrm>
            <a:off x="4752340" y="3368040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1" name="文本框 30"/>
          <p:cNvSpPr txBox="1"/>
          <p:nvPr/>
        </p:nvSpPr>
        <p:spPr>
          <a:xfrm>
            <a:off x="4755515" y="4064635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2" name="文本框 31"/>
          <p:cNvSpPr txBox="1"/>
          <p:nvPr/>
        </p:nvSpPr>
        <p:spPr>
          <a:xfrm>
            <a:off x="4752340" y="4829175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sp>
        <p:nvSpPr>
          <p:cNvPr id="33" name="文本框 32"/>
          <p:cNvSpPr txBox="1"/>
          <p:nvPr/>
        </p:nvSpPr>
        <p:spPr>
          <a:xfrm>
            <a:off x="4718050" y="5527040"/>
            <a:ext cx="494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key</a:t>
            </a:r>
            <a:endParaRPr lang="en-US" altLang="zh-CN"/>
          </a:p>
        </p:txBody>
      </p:sp>
      <p:cxnSp>
        <p:nvCxnSpPr>
          <p:cNvPr id="35" name="直接箭头连接符 34"/>
          <p:cNvCxnSpPr/>
          <p:nvPr/>
        </p:nvCxnSpPr>
        <p:spPr>
          <a:xfrm>
            <a:off x="6154420" y="2334895"/>
            <a:ext cx="0" cy="67310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2560</Words>
  <Application>WPS 演示</Application>
  <PresentationFormat>宽屏</PresentationFormat>
  <Paragraphs>313</Paragraphs>
  <Slides>20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Calibri</vt:lpstr>
      <vt:lpstr>Wingdings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885</cp:revision>
  <dcterms:created xsi:type="dcterms:W3CDTF">2016-12-28T11:29:00Z</dcterms:created>
  <dcterms:modified xsi:type="dcterms:W3CDTF">2020-07-10T14:57:32Z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